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14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7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7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0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5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3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1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7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3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7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1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ADFB-8BA0-4F1B-87D5-75EB2FF0CD4A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048E-FD85-4713-8446-6EC8ECA2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8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" y="57151"/>
            <a:ext cx="3417571" cy="121483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07829" y="7027797"/>
            <a:ext cx="6480647" cy="2731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u="sng" dirty="0">
                <a:solidFill>
                  <a:schemeClr val="accent1">
                    <a:lumMod val="50000"/>
                  </a:schemeClr>
                </a:solidFill>
              </a:rPr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Associates who have already purchased tickets for In-Person event, ticket price will be partially refunded.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Virtual event ticket price will be deducted before refunding the balance amount, you will be receiving payments</a:t>
            </a:r>
          </a:p>
          <a:p>
            <a:r>
              <a:rPr lang="en-US" sz="1000" dirty="0"/>
              <a:t>      on or before July 31</a:t>
            </a:r>
            <a:r>
              <a:rPr lang="en-US" sz="1000" baseline="30000" dirty="0"/>
              <a:t>st</a:t>
            </a:r>
            <a:r>
              <a:rPr lang="en-US" sz="1000" dirty="0"/>
              <a:t> 2020.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All session qualifiers should also qualify for the General Training to participate in any session.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Total Volumes achieved after qualifying as FQS will be considered for event qualification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Volumes achieved after conversion from Preferred Customer to associate will only be considered for event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qualification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Herbalife premium gifts for VIP Special Qualifiers &amp; Party Qualifiers will be sent before the event.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Party Qualifier’s will also be able to have special access to virtual concert. </a:t>
            </a:r>
          </a:p>
          <a:p>
            <a:endParaRPr lang="en-US" sz="800" dirty="0"/>
          </a:p>
          <a:p>
            <a:r>
              <a:rPr lang="en-US" sz="1050" b="1" u="sng" dirty="0">
                <a:solidFill>
                  <a:schemeClr val="accent1">
                    <a:lumMod val="50000"/>
                  </a:schemeClr>
                </a:solidFill>
              </a:rPr>
              <a:t>Terms &amp; Condition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Ticket purchase and qualification is mandatory to attend the virtual event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Tickets are non refundable, non transferable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Only one ticket per 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Herbalife Nutrition has the sole discretion to amend the qualifications, dates announced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Images are only for illustration purpose.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29" y="1188751"/>
            <a:ext cx="68580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2020 INDIA VIRTUAL EXTRAVAGANZA!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Event Dates : 11-13 September, 2020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Qualification Period – January to July 2020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77757" y="3034954"/>
            <a:ext cx="179113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VIP Special </a:t>
            </a:r>
          </a:p>
        </p:txBody>
      </p:sp>
      <p:sp>
        <p:nvSpPr>
          <p:cNvPr id="14" name="AutoShape 4" descr="General Guidelines - Be Safe In Science">
            <a:extLst>
              <a:ext uri="{FF2B5EF4-FFF2-40B4-BE49-F238E27FC236}">
                <a16:creationId xmlns:a16="http://schemas.microsoft.com/office/drawing/2014/main" id="{2DF47EA6-8913-4CF2-949C-E520F6F3B5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8EA3C07-3E0C-467A-9588-D45CB4B5A396}"/>
              </a:ext>
            </a:extLst>
          </p:cNvPr>
          <p:cNvGrpSpPr/>
          <p:nvPr/>
        </p:nvGrpSpPr>
        <p:grpSpPr>
          <a:xfrm>
            <a:off x="326714" y="2975432"/>
            <a:ext cx="6274623" cy="3935159"/>
            <a:chOff x="23179" y="-680269"/>
            <a:chExt cx="3709436" cy="392383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2D5EC9D-587C-4D6E-9459-4DDF64A5CB51}"/>
                </a:ext>
              </a:extLst>
            </p:cNvPr>
            <p:cNvGrpSpPr/>
            <p:nvPr/>
          </p:nvGrpSpPr>
          <p:grpSpPr>
            <a:xfrm>
              <a:off x="72732" y="-680269"/>
              <a:ext cx="3659883" cy="1564627"/>
              <a:chOff x="72732" y="-680269"/>
              <a:chExt cx="3659883" cy="1564627"/>
            </a:xfrm>
          </p:grpSpPr>
          <p:sp>
            <p:nvSpPr>
              <p:cNvPr id="41" name="Text Box 2">
                <a:extLst>
                  <a:ext uri="{FF2B5EF4-FFF2-40B4-BE49-F238E27FC236}">
                    <a16:creationId xmlns:a16="http://schemas.microsoft.com/office/drawing/2014/main" id="{0DD51818-4C18-49B8-A872-DDC3D118D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122" y="-633764"/>
                <a:ext cx="3328493" cy="1518122"/>
              </a:xfrm>
              <a:prstGeom prst="roundRect">
                <a:avLst>
                  <a:gd name="adj" fmla="val 13190"/>
                </a:avLst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PH" sz="1000" b="1" dirty="0">
                    <a:solidFill>
                      <a:srgbClr val="7AB84C"/>
                    </a:solidFill>
                    <a:effectLst/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PH" sz="1000" b="1" dirty="0">
                    <a:solidFill>
                      <a:srgbClr val="00B050"/>
                    </a:solidFill>
                    <a:effectLst/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TOP-NOTCH TRAINING SESSIONS </a:t>
                </a:r>
                <a:endParaRPr lang="en-US" sz="1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700" dirty="0">
                    <a:effectLst/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PH" sz="1000" dirty="0">
                    <a:effectLst/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Get exclusive access to valuable training sessions.    </a:t>
                </a: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10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Only </a:t>
                </a:r>
                <a:r>
                  <a:rPr lang="en-PH" sz="1200" b="1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qualified and ticket </a:t>
                </a:r>
                <a:r>
                  <a:rPr lang="en-PH" sz="10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purchased associate will be provided with unique log-in. </a:t>
                </a: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10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Ticket to be purchased under primary ID. Spouse does not have to purchase a ticket. </a:t>
                </a: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10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Only 2 devices per ID.  </a:t>
                </a: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10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Access training certificate upon completion of Key training sessions, only during event time.</a:t>
                </a: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10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Watch On Demand Content up to 15 days post event.</a:t>
                </a: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10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Other exclusive engagement activities only during the event dates. </a:t>
                </a: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10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Access to download event material during training days.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PH" sz="1000" dirty="0">
                    <a:effectLst/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endParaRPr lang="en-US" sz="1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Flowchart: Connector 41">
                <a:extLst>
                  <a:ext uri="{FF2B5EF4-FFF2-40B4-BE49-F238E27FC236}">
                    <a16:creationId xmlns:a16="http://schemas.microsoft.com/office/drawing/2014/main" id="{A7B266B7-2138-4E9A-84A7-DF660642DC93}"/>
                  </a:ext>
                </a:extLst>
              </p:cNvPr>
              <p:cNvSpPr/>
              <p:nvPr/>
            </p:nvSpPr>
            <p:spPr>
              <a:xfrm>
                <a:off x="72732" y="-680269"/>
                <a:ext cx="323850" cy="542211"/>
              </a:xfrm>
              <a:prstGeom prst="flowChartConnector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43" name="Graphic 31" descr="Lecturer">
                <a:extLst>
                  <a:ext uri="{FF2B5EF4-FFF2-40B4-BE49-F238E27FC236}">
                    <a16:creationId xmlns:a16="http://schemas.microsoft.com/office/drawing/2014/main" id="{A4ECEBFC-6127-42AB-9CBC-D5A5F38025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9676" y="-620812"/>
                <a:ext cx="276225" cy="442595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E111B2C-B0E7-4012-8296-E5D1DE2E52B7}"/>
                </a:ext>
              </a:extLst>
            </p:cNvPr>
            <p:cNvGrpSpPr/>
            <p:nvPr/>
          </p:nvGrpSpPr>
          <p:grpSpPr>
            <a:xfrm>
              <a:off x="23179" y="2546794"/>
              <a:ext cx="3707971" cy="696776"/>
              <a:chOff x="-2700" y="1080303"/>
              <a:chExt cx="3707971" cy="696776"/>
            </a:xfrm>
          </p:grpSpPr>
          <p:sp>
            <p:nvSpPr>
              <p:cNvPr id="38" name="Text Box 2">
                <a:extLst>
                  <a:ext uri="{FF2B5EF4-FFF2-40B4-BE49-F238E27FC236}">
                    <a16:creationId xmlns:a16="http://schemas.microsoft.com/office/drawing/2014/main" id="{1530953E-5AE3-4644-8C48-634D79DF85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96" y="1165135"/>
                <a:ext cx="3316375" cy="611944"/>
              </a:xfrm>
              <a:prstGeom prst="roundRect">
                <a:avLst>
                  <a:gd name="adj" fmla="val 11778"/>
                </a:avLst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PH" sz="1000" b="1" dirty="0">
                    <a:solidFill>
                      <a:srgbClr val="00B050"/>
                    </a:solidFill>
                    <a:latin typeface="Arial Nova Light" panose="020B0304020202020204" pitchFamily="34" charset="0"/>
                    <a:cs typeface="Times New Roman" panose="02020603050405020304" pitchFamily="18" charset="0"/>
                  </a:rPr>
                  <a:t>      RECOGNITION</a:t>
                </a:r>
                <a:endParaRPr lang="en-US" sz="1000" b="1" dirty="0">
                  <a:solidFill>
                    <a:srgbClr val="00B050"/>
                  </a:solidFill>
                  <a:latin typeface="Arial Nova Light" panose="020B0304020202020204" pitchFamily="34" charset="0"/>
                  <a:cs typeface="Times New Roman" panose="02020603050405020304" pitchFamily="18" charset="0"/>
                </a:endParaRP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1000" dirty="0">
                    <a:effectLst/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PH" sz="900" dirty="0">
                    <a:effectLst/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Celebrate various recognition milestones. Recognize &amp; cheer for all achievements. </a:t>
                </a:r>
              </a:p>
              <a:p>
                <a:pPr marL="171450" marR="0" indent="-1714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PH" sz="900" dirty="0"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PH" sz="900" dirty="0">
                    <a:effectLst/>
                    <a:latin typeface="Arial Nova Light" panose="020B03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Exclusive recognition evening with fun and excitement.</a:t>
                </a:r>
                <a:endParaRPr lang="en-US" sz="1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9C062821-B792-4306-A493-F2CE06DE13D2}"/>
                  </a:ext>
                </a:extLst>
              </p:cNvPr>
              <p:cNvSpPr/>
              <p:nvPr/>
            </p:nvSpPr>
            <p:spPr>
              <a:xfrm>
                <a:off x="27663" y="1080303"/>
                <a:ext cx="344355" cy="528250"/>
              </a:xfrm>
              <a:prstGeom prst="flowChartConnector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40" name="Graphic 44" descr="Medal">
                <a:extLst>
                  <a:ext uri="{FF2B5EF4-FFF2-40B4-BE49-F238E27FC236}">
                    <a16:creationId xmlns:a16="http://schemas.microsoft.com/office/drawing/2014/main" id="{BB65A6DC-4841-4F70-A9C8-5D6C48FA97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-2700" y="1175167"/>
                <a:ext cx="382187" cy="401671"/>
              </a:xfrm>
              <a:prstGeom prst="rect">
                <a:avLst/>
              </a:prstGeom>
            </p:spPr>
          </p:pic>
        </p:grpSp>
      </p:grpSp>
      <p:sp>
        <p:nvSpPr>
          <p:cNvPr id="44" name="Text Box 2">
            <a:extLst>
              <a:ext uri="{FF2B5EF4-FFF2-40B4-BE49-F238E27FC236}">
                <a16:creationId xmlns:a16="http://schemas.microsoft.com/office/drawing/2014/main" id="{2A84FEE6-323A-4CED-9426-E282D7CBD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89" y="4647706"/>
            <a:ext cx="5630244" cy="750890"/>
          </a:xfrm>
          <a:prstGeom prst="roundRect">
            <a:avLst>
              <a:gd name="adj" fmla="val 1449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1200" b="1" dirty="0">
                <a:solidFill>
                  <a:srgbClr val="7AB84C"/>
                </a:solidFill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PH" sz="1000" b="1" dirty="0">
                <a:solidFill>
                  <a:srgbClr val="00B050"/>
                </a:solidFill>
                <a:latin typeface="Arial Nova Light" panose="020B0304020202020204" pitchFamily="34" charset="0"/>
                <a:cs typeface="Times New Roman" panose="02020603050405020304" pitchFamily="18" charset="0"/>
              </a:rPr>
              <a:t>VIP SPECIAL &amp; QUALIFIER’S PARTY </a:t>
            </a:r>
            <a:endParaRPr lang="en-US" sz="1000" b="1" dirty="0">
              <a:solidFill>
                <a:srgbClr val="00B050"/>
              </a:solidFill>
              <a:latin typeface="Arial Nova Light" panose="020B030402020202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PH" sz="750" dirty="0"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PH" sz="1000" dirty="0">
                <a:latin typeface="Arial Nova Light" panose="020B0304020202020204" pitchFamily="34" charset="0"/>
                <a:cs typeface="Times New Roman" panose="02020603050405020304" pitchFamily="18" charset="0"/>
              </a:rPr>
              <a:t>VIP Special Qualifiers to receive Premium Gift Box to and an unboxing experience to post on    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PH" sz="1000" dirty="0">
                <a:latin typeface="Arial Nova Light" panose="020B0304020202020204" pitchFamily="34" charset="0"/>
                <a:cs typeface="Times New Roman" panose="02020603050405020304" pitchFamily="18" charset="0"/>
              </a:rPr>
              <a:t>        social media.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PH" sz="1000" dirty="0">
                <a:latin typeface="Arial Nova Light" panose="020B0304020202020204" pitchFamily="34" charset="0"/>
                <a:cs typeface="Times New Roman" panose="02020603050405020304" pitchFamily="18" charset="0"/>
              </a:rPr>
              <a:t>   Party Qualifier’s to receive exclusive lifestyle card and a virtual party concert.</a:t>
            </a:r>
            <a:endParaRPr lang="en-US" sz="1000" dirty="0">
              <a:latin typeface="Arial Nova Light" panose="020B03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800" dirty="0"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800" dirty="0"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800" dirty="0"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800" dirty="0"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800" dirty="0"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800" dirty="0"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800" b="1" dirty="0"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8325ADB-299A-43FB-8ED1-BA7FAFB9FA01}"/>
              </a:ext>
            </a:extLst>
          </p:cNvPr>
          <p:cNvGrpSpPr/>
          <p:nvPr/>
        </p:nvGrpSpPr>
        <p:grpSpPr>
          <a:xfrm>
            <a:off x="385354" y="4463937"/>
            <a:ext cx="572983" cy="529473"/>
            <a:chOff x="416178" y="4052884"/>
            <a:chExt cx="572983" cy="529473"/>
          </a:xfrm>
        </p:grpSpPr>
        <p:sp>
          <p:nvSpPr>
            <p:cNvPr id="46" name="Flowchart: Connector 45">
              <a:extLst>
                <a:ext uri="{FF2B5EF4-FFF2-40B4-BE49-F238E27FC236}">
                  <a16:creationId xmlns:a16="http://schemas.microsoft.com/office/drawing/2014/main" id="{19836E3B-E25D-47E6-A972-BC0D3CE68C10}"/>
                </a:ext>
              </a:extLst>
            </p:cNvPr>
            <p:cNvSpPr/>
            <p:nvPr/>
          </p:nvSpPr>
          <p:spPr>
            <a:xfrm>
              <a:off x="416178" y="4052884"/>
              <a:ext cx="572983" cy="529473"/>
            </a:xfrm>
            <a:prstGeom prst="flowChartConnec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47" name="Graphic 47" descr="Present">
              <a:extLst>
                <a:ext uri="{FF2B5EF4-FFF2-40B4-BE49-F238E27FC236}">
                  <a16:creationId xmlns:a16="http://schemas.microsoft.com/office/drawing/2014/main" id="{3D65F77A-AD3D-4379-9D28-EB64C8A02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75141" y="4104415"/>
              <a:ext cx="448115" cy="343137"/>
            </a:xfrm>
            <a:prstGeom prst="rect">
              <a:avLst/>
            </a:prstGeom>
          </p:spPr>
        </p:pic>
      </p:grpSp>
      <p:sp>
        <p:nvSpPr>
          <p:cNvPr id="48" name="Text Box 2">
            <a:extLst>
              <a:ext uri="{FF2B5EF4-FFF2-40B4-BE49-F238E27FC236}">
                <a16:creationId xmlns:a16="http://schemas.microsoft.com/office/drawing/2014/main" id="{B39FE031-2E16-4EC9-B407-E385D5668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530" y="5501729"/>
            <a:ext cx="5614328" cy="680218"/>
          </a:xfrm>
          <a:prstGeom prst="roundRect">
            <a:avLst>
              <a:gd name="adj" fmla="val 11854"/>
            </a:avLst>
          </a:prstGeom>
          <a:ln w="19050">
            <a:solidFill>
              <a:schemeClr val="accent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PH" sz="1200" b="1" dirty="0">
                <a:solidFill>
                  <a:srgbClr val="7AB84C"/>
                </a:solidFill>
                <a:effectLst/>
                <a:latin typeface="Arial Nova Light" panose="020B03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PH" sz="1000" b="1" dirty="0">
                <a:solidFill>
                  <a:srgbClr val="00B050"/>
                </a:solidFill>
                <a:latin typeface="Arial Nova Light" panose="020B0304020202020204" pitchFamily="34" charset="0"/>
                <a:cs typeface="Times New Roman" panose="02020603050405020304" pitchFamily="18" charset="0"/>
              </a:rPr>
              <a:t>LANGUAGE TRANSLATION </a:t>
            </a:r>
            <a:endParaRPr lang="en-US" sz="1000" b="1" dirty="0">
              <a:solidFill>
                <a:srgbClr val="00B050"/>
              </a:solidFill>
              <a:latin typeface="Arial Nova Light" panose="020B0304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000" dirty="0">
                <a:latin typeface="Arial Nova Light" panose="020B0304020202020204" pitchFamily="34" charset="0"/>
                <a:cs typeface="Times New Roman" panose="02020603050405020304" pitchFamily="18" charset="0"/>
              </a:rPr>
              <a:t> Integrated interpretation made available for all training and communications.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PH" sz="1000" dirty="0">
                <a:latin typeface="Arial Nova Light" panose="020B0304020202020204" pitchFamily="34" charset="0"/>
                <a:cs typeface="Times New Roman" panose="02020603050405020304" pitchFamily="18" charset="0"/>
              </a:rPr>
              <a:t> Languages available – English, Hindi, Tamil, Telugu, Kannada, Malayalam &amp; Bengali languages.</a:t>
            </a:r>
            <a:endParaRPr lang="en-US" sz="1000" dirty="0">
              <a:latin typeface="Arial Nova Light" panose="020B03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6F63DD1-B7C8-4D52-9F52-F029364F7972}"/>
              </a:ext>
            </a:extLst>
          </p:cNvPr>
          <p:cNvGrpSpPr/>
          <p:nvPr/>
        </p:nvGrpSpPr>
        <p:grpSpPr>
          <a:xfrm>
            <a:off x="382239" y="5380123"/>
            <a:ext cx="583350" cy="483800"/>
            <a:chOff x="351417" y="5123273"/>
            <a:chExt cx="583350" cy="483800"/>
          </a:xfrm>
        </p:grpSpPr>
        <p:sp>
          <p:nvSpPr>
            <p:cNvPr id="49" name="Flowchart: Connector 48">
              <a:extLst>
                <a:ext uri="{FF2B5EF4-FFF2-40B4-BE49-F238E27FC236}">
                  <a16:creationId xmlns:a16="http://schemas.microsoft.com/office/drawing/2014/main" id="{20018113-888F-491C-B6E0-513D8F439B45}"/>
                </a:ext>
              </a:extLst>
            </p:cNvPr>
            <p:cNvSpPr/>
            <p:nvPr/>
          </p:nvSpPr>
          <p:spPr>
            <a:xfrm>
              <a:off x="351417" y="5123273"/>
              <a:ext cx="579215" cy="483800"/>
            </a:xfrm>
            <a:prstGeom prst="flowChartConnec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50" name="Graphic 45" descr="Call center">
              <a:extLst>
                <a:ext uri="{FF2B5EF4-FFF2-40B4-BE49-F238E27FC236}">
                  <a16:creationId xmlns:a16="http://schemas.microsoft.com/office/drawing/2014/main" id="{5C38FFBB-2D2A-4A0A-BC44-982BFA38F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62313" y="5145846"/>
              <a:ext cx="572454" cy="362494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9CECD7C-6BBB-472B-9B4B-9120292669AD}"/>
              </a:ext>
            </a:extLst>
          </p:cNvPr>
          <p:cNvSpPr txBox="1"/>
          <p:nvPr/>
        </p:nvSpPr>
        <p:spPr>
          <a:xfrm>
            <a:off x="-1" y="2243551"/>
            <a:ext cx="6858001" cy="6771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000" b="1" dirty="0">
                <a:ln/>
                <a:solidFill>
                  <a:schemeClr val="accent4"/>
                </a:solidFill>
                <a:latin typeface="Arial Black" panose="020B0A04020102020204" pitchFamily="34" charset="0"/>
              </a:rPr>
              <a:t>Purchase your ticket TODAY!</a:t>
            </a:r>
          </a:p>
          <a:p>
            <a:pPr algn="ctr"/>
            <a:r>
              <a:rPr lang="en-US" b="1" dirty="0">
                <a:ln/>
                <a:solidFill>
                  <a:schemeClr val="accent4"/>
                </a:solidFill>
                <a:latin typeface="Arial Black" panose="020B0A04020102020204" pitchFamily="34" charset="0"/>
              </a:rPr>
              <a:t>Last month to Qualify, Don’t miss the opportunity.</a:t>
            </a:r>
          </a:p>
        </p:txBody>
      </p:sp>
    </p:spTree>
    <p:extLst>
      <p:ext uri="{BB962C8B-B14F-4D97-AF65-F5344CB8AC3E}">
        <p14:creationId xmlns:p14="http://schemas.microsoft.com/office/powerpoint/2010/main" val="153391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402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Nova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Samad</dc:creator>
  <cp:lastModifiedBy>Jyothi M P</cp:lastModifiedBy>
  <cp:revision>53</cp:revision>
  <dcterms:created xsi:type="dcterms:W3CDTF">2020-07-10T07:26:44Z</dcterms:created>
  <dcterms:modified xsi:type="dcterms:W3CDTF">2020-07-15T07:34:33Z</dcterms:modified>
</cp:coreProperties>
</file>